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6" r:id="rId2"/>
    <p:sldId id="281" r:id="rId3"/>
    <p:sldId id="279" r:id="rId4"/>
    <p:sldId id="280" r:id="rId5"/>
    <p:sldId id="283" r:id="rId6"/>
    <p:sldId id="297" r:id="rId7"/>
    <p:sldId id="28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der, Bianca" initials="BB" lastIdx="32" clrIdx="0">
    <p:extLst>
      <p:ext uri="{19B8F6BF-5375-455C-9EA6-DF929625EA0E}">
        <p15:presenceInfo xmlns:p15="http://schemas.microsoft.com/office/powerpoint/2012/main" userId="S::b.bender@novotergum.de::f0e83a3b-6f5e-46a4-bebc-319c6d210fb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0"/>
    <a:srgbClr val="F59C00"/>
    <a:srgbClr val="DF8E17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884" autoAdjust="0"/>
  </p:normalViewPr>
  <p:slideViewPr>
    <p:cSldViewPr snapToGrid="0">
      <p:cViewPr varScale="1">
        <p:scale>
          <a:sx n="113" d="100"/>
          <a:sy n="113" d="100"/>
        </p:scale>
        <p:origin x="396" y="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E3A8A-4010-435B-9BE2-43C35B6FA96A}" type="datetimeFigureOut">
              <a:rPr lang="de-DE" smtClean="0"/>
              <a:pPr/>
              <a:t>21.03.2023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8BB81-D5EB-4969-8CEB-3EFB705D29F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727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DF28A76-D8A4-48C4-94F3-BB2EFDB588F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4265" y="2555878"/>
            <a:ext cx="10914271" cy="38200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Titelbild einfügen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15DD7D0-2AE5-4BC1-A068-A3B02DCB9603}"/>
              </a:ext>
            </a:extLst>
          </p:cNvPr>
          <p:cNvSpPr/>
          <p:nvPr userDrawn="1"/>
        </p:nvSpPr>
        <p:spPr>
          <a:xfrm>
            <a:off x="0" y="0"/>
            <a:ext cx="12192000" cy="185738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32A32BE-4ABD-45ED-A571-FBFD590FACF8}"/>
              </a:ext>
            </a:extLst>
          </p:cNvPr>
          <p:cNvSpPr/>
          <p:nvPr userDrawn="1"/>
        </p:nvSpPr>
        <p:spPr>
          <a:xfrm rot="16200000">
            <a:off x="-1061120" y="1246861"/>
            <a:ext cx="2369893" cy="247651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2A87F81-0820-4E3A-8694-21CA18F807B0}"/>
              </a:ext>
            </a:extLst>
          </p:cNvPr>
          <p:cNvSpPr/>
          <p:nvPr userDrawn="1"/>
        </p:nvSpPr>
        <p:spPr>
          <a:xfrm rot="16200000">
            <a:off x="10009860" y="4490121"/>
            <a:ext cx="4116634" cy="2476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99A3914-B61F-4122-83FC-FCA035056F9D}"/>
              </a:ext>
            </a:extLst>
          </p:cNvPr>
          <p:cNvSpPr/>
          <p:nvPr userDrawn="1"/>
        </p:nvSpPr>
        <p:spPr>
          <a:xfrm rot="16200000">
            <a:off x="-1934490" y="4490123"/>
            <a:ext cx="4116633" cy="2476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0EE34C9-C37F-4AE3-B3BB-FCD302CDD054}"/>
              </a:ext>
            </a:extLst>
          </p:cNvPr>
          <p:cNvSpPr/>
          <p:nvPr userDrawn="1"/>
        </p:nvSpPr>
        <p:spPr>
          <a:xfrm rot="16200000">
            <a:off x="10883234" y="1246858"/>
            <a:ext cx="2369893" cy="247651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id="{B88091AE-53A0-4DAB-976A-729A2890C43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67886" y="641353"/>
            <a:ext cx="6633633" cy="10556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8" name="Untertitel 3">
            <a:extLst>
              <a:ext uri="{FF2B5EF4-FFF2-40B4-BE49-F238E27FC236}">
                <a16:creationId xmlns:a16="http://schemas.microsoft.com/office/drawing/2014/main" id="{7CEE7DDE-FA7B-4A5F-AB17-7FA5BF09BC7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267886" y="1697014"/>
            <a:ext cx="6633633" cy="4730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>
              <a:buNone/>
              <a:defRPr sz="2000">
                <a:solidFill>
                  <a:srgbClr val="F392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E82DFB68-91BC-4C6F-BC40-EF6B1312FF8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54702" y="621750"/>
            <a:ext cx="3103033" cy="15483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NT Logo einfügen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2CCF8C6-F8C2-4155-B185-CB968EA02A46}"/>
              </a:ext>
            </a:extLst>
          </p:cNvPr>
          <p:cNvSpPr/>
          <p:nvPr userDrawn="1"/>
        </p:nvSpPr>
        <p:spPr>
          <a:xfrm>
            <a:off x="0" y="6672262"/>
            <a:ext cx="12192000" cy="185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/>
            <a:endParaRPr lang="de-DE" sz="900" b="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1A40159-8C10-447C-A2FA-137B6D89FD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Brandschutz  |  QM  |  Stand: 21.03.2023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E6DD48-EDCF-4678-AC50-331C9A8A69E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3D595E-183D-41C2-8C63-EDF5790201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796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06B392EC-A228-4565-AE17-974657A07ACF}"/>
              </a:ext>
            </a:extLst>
          </p:cNvPr>
          <p:cNvSpPr/>
          <p:nvPr userDrawn="1"/>
        </p:nvSpPr>
        <p:spPr>
          <a:xfrm>
            <a:off x="0" y="0"/>
            <a:ext cx="12192000" cy="185738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B11625F-8DAF-47BA-810B-379204C51C2E}"/>
              </a:ext>
            </a:extLst>
          </p:cNvPr>
          <p:cNvSpPr/>
          <p:nvPr userDrawn="1"/>
        </p:nvSpPr>
        <p:spPr>
          <a:xfrm rot="16200000">
            <a:off x="-1061120" y="1246861"/>
            <a:ext cx="2369893" cy="247651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9C4A691-97FB-42A5-9826-7BED0F40AAEE}"/>
              </a:ext>
            </a:extLst>
          </p:cNvPr>
          <p:cNvSpPr/>
          <p:nvPr userDrawn="1"/>
        </p:nvSpPr>
        <p:spPr>
          <a:xfrm rot="16200000">
            <a:off x="10009860" y="4490121"/>
            <a:ext cx="4116634" cy="2476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D8150D6-3FDD-4E6E-BF4E-846C39370044}"/>
              </a:ext>
            </a:extLst>
          </p:cNvPr>
          <p:cNvSpPr/>
          <p:nvPr userDrawn="1"/>
        </p:nvSpPr>
        <p:spPr>
          <a:xfrm rot="16200000">
            <a:off x="-1934490" y="4490123"/>
            <a:ext cx="4116633" cy="2476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97C178A-ECD7-4545-BB80-1F87ADDD15B0}"/>
              </a:ext>
            </a:extLst>
          </p:cNvPr>
          <p:cNvSpPr/>
          <p:nvPr userDrawn="1"/>
        </p:nvSpPr>
        <p:spPr>
          <a:xfrm rot="16200000">
            <a:off x="10883234" y="1246858"/>
            <a:ext cx="2369893" cy="247651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3C76FF5-E4FF-469E-BE56-FDF50E7B4372}"/>
              </a:ext>
            </a:extLst>
          </p:cNvPr>
          <p:cNvSpPr/>
          <p:nvPr userDrawn="1"/>
        </p:nvSpPr>
        <p:spPr>
          <a:xfrm>
            <a:off x="1243864" y="1194480"/>
            <a:ext cx="74645" cy="3172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A47685-0ADE-4EBA-A6C2-CE409F5CA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0781" y="1165919"/>
            <a:ext cx="7981467" cy="527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8CCBEAE9-1E67-40A2-B5DC-1A7D17C82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231" y="6303718"/>
            <a:ext cx="651120" cy="365125"/>
          </a:xfrm>
        </p:spPr>
        <p:txBody>
          <a:bodyPr/>
          <a:lstStyle>
            <a:lvl1pPr algn="ctr">
              <a:defRPr/>
            </a:lvl1pPr>
          </a:lstStyle>
          <a:p>
            <a:fld id="{053D595E-183D-41C2-8C63-EDF57902016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750A3192-EB2D-476F-B720-6DC0107B232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969519" y="5611663"/>
            <a:ext cx="1298544" cy="28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1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NOVOTERGUM</a:t>
            </a:r>
          </a:p>
        </p:txBody>
      </p:sp>
      <p:pic>
        <p:nvPicPr>
          <p:cNvPr id="16" name="Picture 6" descr="Qualitätsmanagement in der Zahnarztpraxis">
            <a:extLst>
              <a:ext uri="{FF2B5EF4-FFF2-40B4-BE49-F238E27FC236}">
                <a16:creationId xmlns:a16="http://schemas.microsoft.com/office/drawing/2014/main" id="{B4341E86-AB43-428F-9270-1BCB0EB3F3F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2" r="390" b="4887"/>
          <a:stretch/>
        </p:blipFill>
        <p:spPr bwMode="auto">
          <a:xfrm>
            <a:off x="242830" y="185734"/>
            <a:ext cx="11701515" cy="648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261E344A-C94E-485F-835A-479802E8EBC2}"/>
              </a:ext>
            </a:extLst>
          </p:cNvPr>
          <p:cNvSpPr/>
          <p:nvPr userDrawn="1"/>
        </p:nvSpPr>
        <p:spPr>
          <a:xfrm>
            <a:off x="0" y="6672262"/>
            <a:ext cx="12192000" cy="185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/>
            <a:endParaRPr lang="de-DE" sz="900" b="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88C7FF4-69D3-40B3-88B2-78260392BB0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Brandschutz  |  QM  |  Stand: 21.03.2023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79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3231" y="6303718"/>
            <a:ext cx="651120" cy="365125"/>
          </a:xfrm>
        </p:spPr>
        <p:txBody>
          <a:bodyPr/>
          <a:lstStyle>
            <a:lvl1pPr algn="ctr">
              <a:defRPr/>
            </a:lvl1pPr>
          </a:lstStyle>
          <a:p>
            <a:fld id="{053D595E-183D-41C2-8C63-EDF57902016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44EE2C0-5C60-4C30-8280-C5EA36BE99F9}"/>
              </a:ext>
            </a:extLst>
          </p:cNvPr>
          <p:cNvSpPr/>
          <p:nvPr userDrawn="1"/>
        </p:nvSpPr>
        <p:spPr>
          <a:xfrm>
            <a:off x="0" y="0"/>
            <a:ext cx="12192000" cy="185738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F827BBC-E29D-45A1-9C3D-BE7C97505220}"/>
              </a:ext>
            </a:extLst>
          </p:cNvPr>
          <p:cNvSpPr/>
          <p:nvPr userDrawn="1"/>
        </p:nvSpPr>
        <p:spPr>
          <a:xfrm rot="16200000">
            <a:off x="-1061120" y="1246861"/>
            <a:ext cx="2369893" cy="247651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4B93E4B-29B2-4031-9FA7-C57A763A8154}"/>
              </a:ext>
            </a:extLst>
          </p:cNvPr>
          <p:cNvSpPr/>
          <p:nvPr userDrawn="1"/>
        </p:nvSpPr>
        <p:spPr>
          <a:xfrm rot="16200000">
            <a:off x="10009860" y="4490121"/>
            <a:ext cx="4116634" cy="2476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D69C588-C950-40EC-8E02-DC577545E152}"/>
              </a:ext>
            </a:extLst>
          </p:cNvPr>
          <p:cNvSpPr/>
          <p:nvPr userDrawn="1"/>
        </p:nvSpPr>
        <p:spPr>
          <a:xfrm rot="16200000">
            <a:off x="-1934490" y="4490123"/>
            <a:ext cx="4116633" cy="2476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9BE2CDC-A4D3-435F-8195-CA90625FB80D}"/>
              </a:ext>
            </a:extLst>
          </p:cNvPr>
          <p:cNvSpPr/>
          <p:nvPr userDrawn="1"/>
        </p:nvSpPr>
        <p:spPr>
          <a:xfrm rot="16200000">
            <a:off x="10883234" y="1246858"/>
            <a:ext cx="2369893" cy="247651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1537899-AAC5-4606-912E-ADFA4FE257C1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969519" y="5611663"/>
            <a:ext cx="1298544" cy="28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1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NOVOTERGUM</a:t>
            </a:r>
          </a:p>
        </p:txBody>
      </p:sp>
      <p:pic>
        <p:nvPicPr>
          <p:cNvPr id="13" name="Picture 6" descr="Qualitätsmanagement in der Zahnarztpraxis">
            <a:extLst>
              <a:ext uri="{FF2B5EF4-FFF2-40B4-BE49-F238E27FC236}">
                <a16:creationId xmlns:a16="http://schemas.microsoft.com/office/drawing/2014/main" id="{38E61E5D-D1A1-4499-807E-EC334AB2376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2" r="390" b="4887"/>
          <a:stretch/>
        </p:blipFill>
        <p:spPr bwMode="auto">
          <a:xfrm>
            <a:off x="242830" y="185734"/>
            <a:ext cx="11701515" cy="648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30F75CC1-45DD-47F6-ADA8-0492FE4F2563}"/>
              </a:ext>
            </a:extLst>
          </p:cNvPr>
          <p:cNvSpPr/>
          <p:nvPr userDrawn="1"/>
        </p:nvSpPr>
        <p:spPr>
          <a:xfrm>
            <a:off x="0" y="6672262"/>
            <a:ext cx="12192000" cy="185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/>
            <a:endParaRPr lang="de-DE" sz="900" b="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B98A539-CD4C-4794-B228-9D67C90F829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Brandschutz  |  QM  |  Stand: 21.03.2023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729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ge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3231" y="6303718"/>
            <a:ext cx="651120" cy="365125"/>
          </a:xfrm>
        </p:spPr>
        <p:txBody>
          <a:bodyPr/>
          <a:lstStyle>
            <a:lvl1pPr algn="ctr">
              <a:defRPr/>
            </a:lvl1pPr>
          </a:lstStyle>
          <a:p>
            <a:fld id="{053D595E-183D-41C2-8C63-EDF57902016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44EE2C0-5C60-4C30-8280-C5EA36BE99F9}"/>
              </a:ext>
            </a:extLst>
          </p:cNvPr>
          <p:cNvSpPr/>
          <p:nvPr userDrawn="1"/>
        </p:nvSpPr>
        <p:spPr>
          <a:xfrm>
            <a:off x="0" y="0"/>
            <a:ext cx="12192000" cy="185738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F827BBC-E29D-45A1-9C3D-BE7C97505220}"/>
              </a:ext>
            </a:extLst>
          </p:cNvPr>
          <p:cNvSpPr/>
          <p:nvPr userDrawn="1"/>
        </p:nvSpPr>
        <p:spPr>
          <a:xfrm rot="16200000">
            <a:off x="-1061120" y="1246861"/>
            <a:ext cx="2369893" cy="247651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4B93E4B-29B2-4031-9FA7-C57A763A8154}"/>
              </a:ext>
            </a:extLst>
          </p:cNvPr>
          <p:cNvSpPr/>
          <p:nvPr userDrawn="1"/>
        </p:nvSpPr>
        <p:spPr>
          <a:xfrm rot="16200000">
            <a:off x="10009860" y="4490121"/>
            <a:ext cx="4116634" cy="2476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D69C588-C950-40EC-8E02-DC577545E152}"/>
              </a:ext>
            </a:extLst>
          </p:cNvPr>
          <p:cNvSpPr/>
          <p:nvPr userDrawn="1"/>
        </p:nvSpPr>
        <p:spPr>
          <a:xfrm rot="16200000">
            <a:off x="-1934490" y="4490123"/>
            <a:ext cx="4116633" cy="2476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9BE2CDC-A4D3-435F-8195-CA90625FB80D}"/>
              </a:ext>
            </a:extLst>
          </p:cNvPr>
          <p:cNvSpPr/>
          <p:nvPr userDrawn="1"/>
        </p:nvSpPr>
        <p:spPr>
          <a:xfrm rot="16200000">
            <a:off x="10883234" y="1246858"/>
            <a:ext cx="2369893" cy="247651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1537899-AAC5-4606-912E-ADFA4FE257C1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969519" y="5611663"/>
            <a:ext cx="1298544" cy="28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1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NOVOTERGUM</a:t>
            </a:r>
          </a:p>
        </p:txBody>
      </p:sp>
      <p:pic>
        <p:nvPicPr>
          <p:cNvPr id="13" name="Grafik 12" descr="Ein Bild, das Wurm enthält.&#10;&#10;Automatisch generierte Beschreibung">
            <a:extLst>
              <a:ext uri="{FF2B5EF4-FFF2-40B4-BE49-F238E27FC236}">
                <a16:creationId xmlns:a16="http://schemas.microsoft.com/office/drawing/2014/main" id="{C47F73F2-554D-4A1F-A659-A731A7CEE5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53" y="888709"/>
            <a:ext cx="3840488" cy="179832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0C544A-F51D-4897-BEA0-57AED7AE45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83494" y="622794"/>
            <a:ext cx="5425017" cy="274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 Folgeseite</a:t>
            </a:r>
          </a:p>
        </p:txBody>
      </p:sp>
      <p:pic>
        <p:nvPicPr>
          <p:cNvPr id="14" name="Picture 6" descr="Qualitätsmanagement in der Zahnarztpraxis">
            <a:extLst>
              <a:ext uri="{FF2B5EF4-FFF2-40B4-BE49-F238E27FC236}">
                <a16:creationId xmlns:a16="http://schemas.microsoft.com/office/drawing/2014/main" id="{29BF93A3-2E69-43A7-BB84-1B8290D8460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2" r="390" b="4887"/>
          <a:stretch/>
        </p:blipFill>
        <p:spPr bwMode="auto">
          <a:xfrm>
            <a:off x="242830" y="185734"/>
            <a:ext cx="11701515" cy="648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8A5596-1E92-4E5A-AB8D-1CED483DEA49}"/>
              </a:ext>
            </a:extLst>
          </p:cNvPr>
          <p:cNvSpPr/>
          <p:nvPr userDrawn="1"/>
        </p:nvSpPr>
        <p:spPr>
          <a:xfrm>
            <a:off x="0" y="6672262"/>
            <a:ext cx="12192000" cy="185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/>
            <a:endParaRPr lang="de-DE" sz="900" b="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8E70144-79C2-4985-8499-46A4025BDBE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Brandschutz  |  QM  |  Stand: 21.03.2023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578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8525" y="6303718"/>
            <a:ext cx="705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fld id="{053D595E-183D-41C2-8C63-EDF57902016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0DD76F5-8BE2-44CE-BC7B-415C6F2895D9}"/>
              </a:ext>
            </a:extLst>
          </p:cNvPr>
          <p:cNvSpPr/>
          <p:nvPr userDrawn="1"/>
        </p:nvSpPr>
        <p:spPr>
          <a:xfrm>
            <a:off x="0" y="0"/>
            <a:ext cx="12192000" cy="185738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9063C81-8B0A-4B1C-BEA8-EE9ACBA2AE62}"/>
              </a:ext>
            </a:extLst>
          </p:cNvPr>
          <p:cNvSpPr/>
          <p:nvPr userDrawn="1"/>
        </p:nvSpPr>
        <p:spPr>
          <a:xfrm rot="16200000">
            <a:off x="-1061120" y="1246861"/>
            <a:ext cx="2369893" cy="247651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4F39DD7-F5BA-41FA-AC41-04B165FB2991}"/>
              </a:ext>
            </a:extLst>
          </p:cNvPr>
          <p:cNvSpPr/>
          <p:nvPr userDrawn="1"/>
        </p:nvSpPr>
        <p:spPr>
          <a:xfrm rot="16200000">
            <a:off x="10009860" y="4490121"/>
            <a:ext cx="4116634" cy="2476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8DC3040-96D3-4370-978D-762870E6573F}"/>
              </a:ext>
            </a:extLst>
          </p:cNvPr>
          <p:cNvSpPr/>
          <p:nvPr userDrawn="1"/>
        </p:nvSpPr>
        <p:spPr>
          <a:xfrm rot="16200000">
            <a:off x="-1934490" y="4490123"/>
            <a:ext cx="4116633" cy="2476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B3B369C-702D-4B7C-80F4-290DAA53CF75}"/>
              </a:ext>
            </a:extLst>
          </p:cNvPr>
          <p:cNvSpPr/>
          <p:nvPr userDrawn="1"/>
        </p:nvSpPr>
        <p:spPr>
          <a:xfrm rot="16200000">
            <a:off x="10883234" y="1246858"/>
            <a:ext cx="2369893" cy="247651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BD70398-9373-4ED3-8146-DB11E9157F90}"/>
              </a:ext>
            </a:extLst>
          </p:cNvPr>
          <p:cNvSpPr/>
          <p:nvPr userDrawn="1"/>
        </p:nvSpPr>
        <p:spPr>
          <a:xfrm>
            <a:off x="0" y="6672262"/>
            <a:ext cx="12192000" cy="1857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/>
            <a:endParaRPr lang="de-DE" sz="900" b="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180EA1E-B10F-4B16-A26D-10689F052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81348" y="6670552"/>
            <a:ext cx="2463000" cy="1891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Brandschutz  |  QM  |  Stand: 21.03.2023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777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.adobe.com/de/images/hand-presses-the-trigger-fire-extinguisher-available-in-fire-emergencies-conflagration-damage-background-safety/361806278?asset_id=36180627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ock.adobe.com/de/images/safety-tips/513139547?prev_url=detail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tock.adobe.com/de/images/rettungszeichen-sammelstelle-sammelplatz-piktogramm-zeichen/34731829" TargetMode="External"/><Relationship Id="rId5" Type="http://schemas.openxmlformats.org/officeDocument/2006/relationships/hyperlink" Target="https://stock.adobe.com/de/images/emergency-exit-sign-man-running-out-fire-exit/208385214" TargetMode="Externa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.adobe.com/de/images/rettungszeichen-sammelstelle-sammelplatz-piktogramm-zeichen/3473182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tock.adobe.com/de/images/how-to-use-fire-extinguisher/43406443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30C9FD0-4CC6-4250-9BE2-27837E809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" r="3591"/>
          <a:stretch/>
        </p:blipFill>
        <p:spPr bwMode="auto">
          <a:xfrm>
            <a:off x="247649" y="1262744"/>
            <a:ext cx="11696699" cy="54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2CE597D-6067-43F0-8B06-EA7CB87B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595E-183D-41C2-8C63-EDF57902016D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6BF959-BFA4-436B-9AD5-31BCE68FD26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Brandschutz  |  QM  |  Stand: 21.03.2023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EC1726-6E27-44B9-A1D9-A2B343B2689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98769" y="551991"/>
            <a:ext cx="10596545" cy="58634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de-DE" sz="3200" b="1" dirty="0">
                <a:solidFill>
                  <a:schemeClr val="tx1"/>
                </a:solidFill>
              </a:rPr>
              <a:t>Brandschutz</a:t>
            </a:r>
          </a:p>
          <a:p>
            <a:pPr algn="ctr"/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58AB00C-F90B-4433-9395-C65805BBDFDB}"/>
              </a:ext>
            </a:extLst>
          </p:cNvPr>
          <p:cNvSpPr txBox="1"/>
          <p:nvPr/>
        </p:nvSpPr>
        <p:spPr>
          <a:xfrm>
            <a:off x="9016688" y="551992"/>
            <a:ext cx="227654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hlinkClick r:id="rId3"/>
              </a:rPr>
              <a:t>Hyperlink zum 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710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2CE597D-6067-43F0-8B06-EA7CB87B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595E-183D-41C2-8C63-EDF57902016D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6BF959-BFA4-436B-9AD5-31BCE68FD26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Brandschutz  |  QM  |  Stand: 21.03.2023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9952DD-787A-488A-944A-5FFAA76C4189}"/>
              </a:ext>
            </a:extLst>
          </p:cNvPr>
          <p:cNvSpPr txBox="1"/>
          <p:nvPr/>
        </p:nvSpPr>
        <p:spPr>
          <a:xfrm>
            <a:off x="862148" y="1120680"/>
            <a:ext cx="612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itchFamily="34" charset="0"/>
                <a:cs typeface="Arial" pitchFamily="34" charset="0"/>
              </a:rPr>
              <a:t>Brandschutz – Vorbeugen statt löschen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C79860D-4359-409A-A6E9-6D5D78007A99}"/>
              </a:ext>
            </a:extLst>
          </p:cNvPr>
          <p:cNvSpPr txBox="1"/>
          <p:nvPr/>
        </p:nvSpPr>
        <p:spPr>
          <a:xfrm>
            <a:off x="822960" y="1653940"/>
            <a:ext cx="57345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Brandlast verringern oder beseitigen z.B. nicht benötigte Papiere, Verpackungen wegräumen oder entsorgen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Brennbare Flüssigkeiten sicher lagern. Nur in benötigten Verbrauchsmengen vorhalten.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Ausschließlich freigegebene, über den NOVO-Shop erhältliche, Gefahrstoffe (z.B. Desinfektionsmittel </a:t>
            </a:r>
            <a:r>
              <a:rPr lang="de-DE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laut QMF 2a, QMF 2b) verwenden.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Bei den Haushaltsreinigern, sollten möglichst Mittel ohne Gefahrenzeichen verwendet werden.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Rauchverbote strikt einhalten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Offenes Feuer und andere Zündquellen vermeiden, z. B. Kerzen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Zündquellen durch defekte elektrische Geräte vermeiden.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0DD0B01-299A-4906-890E-6D72E6B980A5}"/>
              </a:ext>
            </a:extLst>
          </p:cNvPr>
          <p:cNvSpPr txBox="1"/>
          <p:nvPr/>
        </p:nvSpPr>
        <p:spPr>
          <a:xfrm>
            <a:off x="6757510" y="3095961"/>
            <a:ext cx="515581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Elektrowärmegeräte auf nicht brennbaren Unterlagen abstellen, nach Gebrauch abschalten.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Leicht entzündliche Arbeitsstoffe nicht in der Nähe von Wärmequellen oder auf Heizkörpern abstellen.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Bei Leuchten, die sich (stark) erwärmen, auf ausreichenden Abstand zu brennbaren Materialien achten.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Feuerlöscher müssen immer frei zugänglich sein.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68927F8-7CC7-41E4-A637-1688530A6653}"/>
              </a:ext>
            </a:extLst>
          </p:cNvPr>
          <p:cNvSpPr txBox="1"/>
          <p:nvPr/>
        </p:nvSpPr>
        <p:spPr>
          <a:xfrm>
            <a:off x="7139846" y="207220"/>
            <a:ext cx="227654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Hyperlink zum Bild</a:t>
            </a:r>
            <a:endParaRPr lang="de-DE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8118" y="631687"/>
            <a:ext cx="3441384" cy="2302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30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2CE597D-6067-43F0-8B06-EA7CB87B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595E-183D-41C2-8C63-EDF57902016D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6BF959-BFA4-436B-9AD5-31BCE68FD26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Brandschutz  |  QM  |  Stand: 21.03.2023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9952DD-787A-488A-944A-5FFAA76C4189}"/>
              </a:ext>
            </a:extLst>
          </p:cNvPr>
          <p:cNvSpPr txBox="1"/>
          <p:nvPr/>
        </p:nvSpPr>
        <p:spPr>
          <a:xfrm>
            <a:off x="1036054" y="1068428"/>
            <a:ext cx="404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Arial" pitchFamily="34" charset="0"/>
                <a:cs typeface="Arial" pitchFamily="34" charset="0"/>
              </a:rPr>
              <a:t>Flucht- und Rettungswege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38219F5-465A-450E-8419-16C42AE0F42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5882" y="1618964"/>
            <a:ext cx="2701471" cy="19130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69A1383-D3DD-4646-939C-D1503DE43003}"/>
              </a:ext>
            </a:extLst>
          </p:cNvPr>
          <p:cNvSpPr txBox="1"/>
          <p:nvPr/>
        </p:nvSpPr>
        <p:spPr>
          <a:xfrm>
            <a:off x="1218935" y="1823757"/>
            <a:ext cx="7023728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Machen Sie sich mit den Flucht- und Rettungswegen am Arbeitsplatz vertraut.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Beachten Sie die Kennzeichnung für Flucht- und Rettungswege.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Achten Sie darauf, dass Fluchttüren/ Notausgänge nicht abgeschlossen und immer von innen zu öffnen sind.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Halten Sie Flucht- und Rettungswege sowie Notausgänge jederzeit frei und verstellen Sie diese nicht.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Brandabschnittstüren sind stets geschlossen zu halten, sie dürfen nicht durch Keile oder andere Gegenstände offengehalten werden.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Im Notfall die vereinbarte Sammelstelle aufsuchen.</a:t>
            </a:r>
          </a:p>
        </p:txBody>
      </p:sp>
      <p:pic>
        <p:nvPicPr>
          <p:cNvPr id="8194" name="Picture 2" descr="Rettungs-Kombischild Sammelstelle, ASR/ISO, Kunststoff, 400x600mm |  kroschke.com">
            <a:extLst>
              <a:ext uri="{FF2B5EF4-FFF2-40B4-BE49-F238E27FC236}">
                <a16:creationId xmlns:a16="http://schemas.microsoft.com/office/drawing/2014/main" id="{6C71D98A-37DC-4AF7-ACFA-89148E199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433" y="4996230"/>
            <a:ext cx="1452576" cy="14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D4CFE95-2228-482C-B7FC-7B5CC2D22B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51348" y="3789166"/>
            <a:ext cx="1661500" cy="83075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D6544E2-5B48-4142-AD1A-784A7FAF99AF}"/>
              </a:ext>
            </a:extLst>
          </p:cNvPr>
          <p:cNvSpPr txBox="1"/>
          <p:nvPr/>
        </p:nvSpPr>
        <p:spPr>
          <a:xfrm>
            <a:off x="8935882" y="4733198"/>
            <a:ext cx="232811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hlinkClick r:id="rId5"/>
              </a:rPr>
              <a:t>Hyperlink zum Bild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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385570C-AC59-4EE3-B42F-D1C6FD8B028B}"/>
              </a:ext>
            </a:extLst>
          </p:cNvPr>
          <p:cNvSpPr txBox="1"/>
          <p:nvPr/>
        </p:nvSpPr>
        <p:spPr>
          <a:xfrm>
            <a:off x="4910233" y="5684779"/>
            <a:ext cx="232811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hlinkClick r:id="rId6"/>
              </a:rPr>
              <a:t>Hyperlink zum Bild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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450D98C-183D-4DBC-B90E-ED24EBEECD14}"/>
              </a:ext>
            </a:extLst>
          </p:cNvPr>
          <p:cNvSpPr txBox="1"/>
          <p:nvPr/>
        </p:nvSpPr>
        <p:spPr>
          <a:xfrm>
            <a:off x="9110335" y="1068428"/>
            <a:ext cx="2352567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Dies ist unser F&amp;R-Plan</a:t>
            </a:r>
          </a:p>
        </p:txBody>
      </p:sp>
    </p:spTree>
    <p:extLst>
      <p:ext uri="{BB962C8B-B14F-4D97-AF65-F5344CB8AC3E}">
        <p14:creationId xmlns:p14="http://schemas.microsoft.com/office/powerpoint/2010/main" val="196061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2CE597D-6067-43F0-8B06-EA7CB87B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595E-183D-41C2-8C63-EDF57902016D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6BF959-BFA4-436B-9AD5-31BCE68FD26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Brandschutz  |  QM  |  Stand: 21.03.2023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373B15B-C56B-4804-993F-12B4380149FA}"/>
              </a:ext>
            </a:extLst>
          </p:cNvPr>
          <p:cNvSpPr txBox="1"/>
          <p:nvPr/>
        </p:nvSpPr>
        <p:spPr>
          <a:xfrm>
            <a:off x="944613" y="1133743"/>
            <a:ext cx="3432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Arial" pitchFamily="34" charset="0"/>
                <a:cs typeface="Arial" pitchFamily="34" charset="0"/>
              </a:rPr>
              <a:t>Verhalten im Brandfall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B4F27FC-10AF-4417-A077-4766D756CB64}"/>
              </a:ext>
            </a:extLst>
          </p:cNvPr>
          <p:cNvSpPr txBox="1"/>
          <p:nvPr/>
        </p:nvSpPr>
        <p:spPr>
          <a:xfrm>
            <a:off x="957677" y="1575562"/>
            <a:ext cx="8199385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Ruhe bewahren, keine Panik!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Brand melden! Brand sofort mit genauen Angaben über                Brandstelle und Umfang des Feuers melden. Auf Rückfragen achten.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Ruhe bewahren, keine Panik! ...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Lüftungs-, Transport- und Heizungsanlagen abschalten!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Gefahrenbereiche sofort verlassen!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Treppenräume sowie gekennzeichnete Flucht- und Rettungswege nutzen. Geordnetes und diszipliniertes Verhalten ist entscheidend. Helfen Sie anderen, wie z. B. Behinderten.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Gebückt gehen!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Rauch und Hitze steigen nach oben und gefährden Atmung und das Bewusstsein.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Festgelegte Maßnahmen gemäß der Brandschutzordnung durchführen!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Rettung von Menschenleben geht vor Brandbekämpfung!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Behinderte, Besucher, die sich im Gebäude nicht auskennen, sollten verstärkt betreut werden.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A61759E-0AAD-407C-AC8C-A765A55FEEA0}"/>
              </a:ext>
            </a:extLst>
          </p:cNvPr>
          <p:cNvSpPr txBox="1"/>
          <p:nvPr/>
        </p:nvSpPr>
        <p:spPr>
          <a:xfrm>
            <a:off x="6034028" y="686028"/>
            <a:ext cx="287617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unsere Brandschutzordnung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0295">
            <a:off x="8577757" y="1647031"/>
            <a:ext cx="3269514" cy="2216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8835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2CE597D-6067-43F0-8B06-EA7CB87B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595E-183D-41C2-8C63-EDF57902016D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6BF959-BFA4-436B-9AD5-31BCE68FD26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Brandschutz  |  QM  |  Stand: 21.03.2023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9952DD-787A-488A-944A-5FFAA76C4189}"/>
              </a:ext>
            </a:extLst>
          </p:cNvPr>
          <p:cNvSpPr txBox="1"/>
          <p:nvPr/>
        </p:nvSpPr>
        <p:spPr>
          <a:xfrm>
            <a:off x="1218934" y="1969766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Arial" pitchFamily="34" charset="0"/>
                <a:cs typeface="Arial" pitchFamily="34" charset="0"/>
              </a:rPr>
              <a:t>Am Sammelplatz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9A1383-D3DD-4646-939C-D1503DE43003}"/>
              </a:ext>
            </a:extLst>
          </p:cNvPr>
          <p:cNvSpPr txBox="1"/>
          <p:nvPr/>
        </p:nvSpPr>
        <p:spPr>
          <a:xfrm>
            <a:off x="1218935" y="2503026"/>
            <a:ext cx="652298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Warten Sie auf weitere Instruktionen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Sammelplatz nicht verlassen, ohne Bescheid zu geben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Hier wird überprüft, ob alle Mitarbeiter anwesend sind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Vermisste Personen werden gemeldet</a:t>
            </a:r>
          </a:p>
        </p:txBody>
      </p:sp>
      <p:pic>
        <p:nvPicPr>
          <p:cNvPr id="8" name="Picture 2" descr="Rettungs-Kombischild Sammelstelle, ASR/ISO, Kunststoff, 400x600mm |  kroschke.com">
            <a:extLst>
              <a:ext uri="{FF2B5EF4-FFF2-40B4-BE49-F238E27FC236}">
                <a16:creationId xmlns:a16="http://schemas.microsoft.com/office/drawing/2014/main" id="{349309AB-82BF-491A-AF17-75D0E287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96" y="1829894"/>
            <a:ext cx="3222550" cy="32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3D67D08-1193-4152-9270-588B14CD051B}"/>
              </a:ext>
            </a:extLst>
          </p:cNvPr>
          <p:cNvSpPr txBox="1"/>
          <p:nvPr/>
        </p:nvSpPr>
        <p:spPr>
          <a:xfrm>
            <a:off x="6096000" y="4373909"/>
            <a:ext cx="232811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Hyperlink zum Bild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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671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56E8695-FCB0-9A7C-6CFD-3A7C715C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595E-183D-41C2-8C63-EDF57902016D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309E0CC-7006-6227-5F11-10EB1E95FA0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Brandschutz  |  QM  |  Stand: 21.03.2023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A025BA0-ADEF-E0E8-678E-FBEC8C333345}"/>
              </a:ext>
            </a:extLst>
          </p:cNvPr>
          <p:cNvSpPr txBox="1"/>
          <p:nvPr/>
        </p:nvSpPr>
        <p:spPr>
          <a:xfrm>
            <a:off x="1075174" y="1306286"/>
            <a:ext cx="878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Brandschutzhelfer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BD127E9-347C-06D2-94F4-F1F02421A890}"/>
              </a:ext>
            </a:extLst>
          </p:cNvPr>
          <p:cNvSpPr txBox="1"/>
          <p:nvPr/>
        </p:nvSpPr>
        <p:spPr>
          <a:xfrm>
            <a:off x="1075174" y="2145323"/>
            <a:ext cx="95911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Brandschutzhelfer unterstützen das Unternehmen im vorbeugenden Brandschutz und sensibilisieren für den Ernstfall.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arbeiten mit den Sicherheitsbeauftragten zusammen, z.B. bei der Vermeidung von Brandlasten und dem Freihalten von Fluchtwegen.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einem Alarm kontrollieren sie z.B., ob alle Mitarbeiter oder Kunden die Räume verlassen, unterstützen diese und geben klare Verhaltensanweisungen.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Sammelplatz unterrichten sie die Feuerwehr über die jeweilige Lage.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löschen Entstehungsbrände, sofern keine Eigengefährdung besteht.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Ausbildungsinhalt gehören neben den Grundzügen des vorbeugenden Brandschutzes Kenntnisse über die betriebliche Brandschutzorganisation, die Funktions- und Wirkungsweise von Feuerlöscheinrichtungen, die Gefahren durch Brände sowie über das Verhalten im Brandfall. Die Inhalte der Ausbildung werden alle 5 Jahre aufgefrischt.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94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2CE597D-6067-43F0-8B06-EA7CB87B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595E-183D-41C2-8C63-EDF57902016D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6BF959-BFA4-436B-9AD5-31BCE68FD26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Brandschutz  |  QM  |  Stand: 21.03.2023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9952DD-787A-488A-944A-5FFAA76C4189}"/>
              </a:ext>
            </a:extLst>
          </p:cNvPr>
          <p:cNvSpPr txBox="1"/>
          <p:nvPr/>
        </p:nvSpPr>
        <p:spPr>
          <a:xfrm>
            <a:off x="925952" y="931019"/>
            <a:ext cx="4698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Arial" pitchFamily="34" charset="0"/>
                <a:cs typeface="Arial" pitchFamily="34" charset="0"/>
              </a:rPr>
              <a:t>Der Einsatz von Feuerlöschern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9A1383-D3DD-4646-939C-D1503DE43003}"/>
              </a:ext>
            </a:extLst>
          </p:cNvPr>
          <p:cNvSpPr txBox="1"/>
          <p:nvPr/>
        </p:nvSpPr>
        <p:spPr>
          <a:xfrm>
            <a:off x="1026485" y="1501079"/>
            <a:ext cx="553020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Machen Sie sich mit den Standorten der Feuerlöscheinrichtungen vertraut.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Verstellen Sie die Feuerlöscheinrichtungen nicht, sondern halten Sie den Zugang immer frei.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Brandschutzhelfer sind im praktischen Umgang mit Feuerlöschern geschult. Machen Sie sich gemeinsam mit der Handhabung der Feuerlöscheinrichtungen </a:t>
            </a:r>
            <a:r>
              <a:rPr lang="de-DE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vor Ort vertraut</a:t>
            </a:r>
            <a:r>
              <a:rPr lang="de-DE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Informieren Sie sich über eine effektive Brandbekämpfung.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677FCE4-2DCE-44B3-914A-DDD8C4EA9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59" y="4702629"/>
            <a:ext cx="4508558" cy="171754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42616A3B-B091-4748-A7F6-DDF3479D9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88712" y="501103"/>
            <a:ext cx="4130079" cy="585579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495795B-7925-48C5-9C50-DAE2335CDEF9}"/>
              </a:ext>
            </a:extLst>
          </p:cNvPr>
          <p:cNvSpPr txBox="1"/>
          <p:nvPr/>
        </p:nvSpPr>
        <p:spPr>
          <a:xfrm>
            <a:off x="415636" y="5095984"/>
            <a:ext cx="232811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hlinkClick r:id="rId4"/>
              </a:rPr>
              <a:t>Hyperlink zum Bild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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60D7D79-D842-434B-B9FB-0CEAD7F794B1}"/>
              </a:ext>
            </a:extLst>
          </p:cNvPr>
          <p:cNvSpPr txBox="1"/>
          <p:nvPr/>
        </p:nvSpPr>
        <p:spPr>
          <a:xfrm>
            <a:off x="5153296" y="501103"/>
            <a:ext cx="334283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Von der DGUV frei verwendbar</a:t>
            </a:r>
            <a:r>
              <a:rPr lang="de-DE" dirty="0">
                <a:sym typeface="Wingdings" panose="05000000000000000000" pitchFamily="2" charset="2"/>
              </a:rPr>
              <a:t>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72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M-Vorlage.potx" id="{3666C4F9-EEB1-4511-8B82-3F24928696F9}" vid="{B5133648-0C0D-434D-BF05-81DAAF9C4F6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QM-Vorlage</Template>
  <TotalTime>0</TotalTime>
  <Words>647</Words>
  <Application>Microsoft Office PowerPoint</Application>
  <PresentationFormat>Breitbild</PresentationFormat>
  <Paragraphs>69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Gerlach, Jörg</dc:creator>
  <cp:lastModifiedBy>Ramthun-Di Fabio, Gabi</cp:lastModifiedBy>
  <cp:revision>77</cp:revision>
  <dcterms:created xsi:type="dcterms:W3CDTF">2021-10-25T09:40:53Z</dcterms:created>
  <dcterms:modified xsi:type="dcterms:W3CDTF">2023-03-21T12:25:38Z</dcterms:modified>
</cp:coreProperties>
</file>